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26" autoAdjust="0"/>
  </p:normalViewPr>
  <p:slideViewPr>
    <p:cSldViewPr snapToGrid="0">
      <p:cViewPr varScale="1">
        <p:scale>
          <a:sx n="48" d="100"/>
          <a:sy n="48" d="100"/>
        </p:scale>
        <p:origin x="171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FDCEB-2531-4558-BF47-BE91E19B6CB6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6D6A0-EA27-4748-997D-A8C6D3F38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09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兩種座標系統對應</a:t>
            </a:r>
            <a:r>
              <a:rPr lang="en-US" altLang="zh-TW" dirty="0"/>
              <a:t>/</a:t>
            </a:r>
            <a:r>
              <a:rPr lang="zh-TW" altLang="en-US" dirty="0"/>
              <a:t>校正</a:t>
            </a:r>
            <a:endParaRPr lang="en-US" altLang="zh-TW" dirty="0"/>
          </a:p>
          <a:p>
            <a:r>
              <a:rPr lang="zh-TW" altLang="en-US" dirty="0"/>
              <a:t>手部資訊</a:t>
            </a:r>
            <a:r>
              <a:rPr lang="en-US" altLang="zh-TW" dirty="0"/>
              <a:t>:</a:t>
            </a:r>
            <a:r>
              <a:rPr lang="zh-TW" altLang="en-US" dirty="0"/>
              <a:t>手指彎曲程度</a:t>
            </a:r>
            <a:r>
              <a:rPr lang="en-US" altLang="zh-TW" dirty="0"/>
              <a:t>,</a:t>
            </a:r>
            <a:r>
              <a:rPr lang="zh-TW" altLang="en-US" dirty="0"/>
              <a:t>手部</a:t>
            </a:r>
            <a:r>
              <a:rPr lang="en-US" altLang="zh-TW" dirty="0"/>
              <a:t>rotation x y z</a:t>
            </a:r>
            <a:r>
              <a:rPr lang="zh-TW" altLang="en-US" dirty="0"/>
              <a:t>資訊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6D6A0-EA27-4748-997D-A8C6D3F384D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20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Mediapipe</a:t>
            </a:r>
            <a:r>
              <a:rPr lang="en-US" altLang="zh-TW" dirty="0"/>
              <a:t> </a:t>
            </a:r>
            <a:r>
              <a:rPr lang="zh-TW" altLang="en-US" dirty="0"/>
              <a:t>基於</a:t>
            </a:r>
            <a:r>
              <a:rPr lang="en-US" altLang="zh-TW" dirty="0"/>
              <a:t>camera</a:t>
            </a:r>
            <a:r>
              <a:rPr lang="zh-TW" altLang="en-US" dirty="0"/>
              <a:t>拍到的照片</a:t>
            </a:r>
            <a:endParaRPr lang="en-US" altLang="zh-TW" dirty="0"/>
          </a:p>
          <a:p>
            <a:r>
              <a:rPr lang="zh-TW" altLang="en-US" dirty="0"/>
              <a:t>搭配</a:t>
            </a:r>
            <a:r>
              <a:rPr lang="zh-TW" altLang="en-US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多媒體機器學習應用辨識手上的</a:t>
            </a:r>
            <a:r>
              <a:rPr lang="en-US" altLang="zh-TW" b="0" i="0" dirty="0">
                <a:solidFill>
                  <a:srgbClr val="71777D"/>
                </a:solidFill>
                <a:effectLst/>
                <a:latin typeface="Roboto" panose="02000000000000000000" pitchFamily="2" charset="0"/>
              </a:rPr>
              <a:t>landmark</a:t>
            </a:r>
          </a:p>
          <a:p>
            <a:pPr algn="l"/>
            <a:r>
              <a:rPr lang="en-US" altLang="zh-TW" b="0" i="0" dirty="0" err="1">
                <a:solidFill>
                  <a:srgbClr val="333333"/>
                </a:solidFill>
                <a:effectLst/>
                <a:latin typeface="-apple-system"/>
              </a:rPr>
              <a:t>mediapipe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是利用</a:t>
            </a:r>
            <a:b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</a:b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2.5D representation</a:t>
            </a:r>
            <a:b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</a:b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Google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團隊使用了一種近似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 hand pose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的方法：一樣預測關鍵點在影像上的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位置，並且額外預測各個關鍵點的相對深度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(local depth)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，即相對某個關鍵點的深度差。在大部分的情況下，手腕處或是手掌中心會被設為相對深度的基準點，也就是這個位置的深度視為零。這種表示相對深度的方法被統稱為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2.5D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表示法。</a:t>
            </a:r>
          </a:p>
          <a:p>
            <a:pPr algn="l" latinLnBrk="0"/>
            <a:r>
              <a:rPr lang="zh-TW" altLang="en-US" b="0" i="0" u="none" strike="noStrike" dirty="0">
                <a:solidFill>
                  <a:srgbClr val="FFFFFF"/>
                </a:solidFill>
                <a:effectLst/>
                <a:latin typeface="Helvetica Neue"/>
              </a:rPr>
              <a:t> 留言</a:t>
            </a:r>
          </a:p>
          <a:p>
            <a:pPr algn="l"/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接下來的問題變成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2.5D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表示法要怎麼近似真實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位置。回想一下現在有的資訊：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(1)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各個關鍵點在影像上的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位置、與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(2)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各個關鍵點的相對深度。這時候只要再假設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(3)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手骨長度，將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2D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的預測與相對深度以幾何投影方式投到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空間，並放置在手骨長度恰好等於假設值的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位置上，這樣就完成了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-apple-system"/>
              </a:rPr>
              <a:t>3D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-apple-system"/>
              </a:rPr>
              <a:t>手姿態的近似。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6D6A0-EA27-4748-997D-A8C6D3F384D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40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40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94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752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460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8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702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81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1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60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10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44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69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07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16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18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66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BE59-6EF1-471C-BDC4-31A214C03A8D}" type="datetimeFigureOut">
              <a:rPr lang="zh-TW" altLang="en-US" smtClean="0"/>
              <a:t>2023/10/16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ED3E03-543A-49F6-ACDC-F5417F0AD2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99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D2425C-C7CD-2F44-DEA1-243D66FD1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Hand gesture recognition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39CBD1B-7052-55A7-D25E-53FE1B4C20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altLang="zh-TW" dirty="0"/>
              <a:t>Presenter:</a:t>
            </a:r>
            <a:r>
              <a:rPr lang="zh-TW" altLang="en-US" dirty="0"/>
              <a:t>藍泓景</a:t>
            </a:r>
            <a:endParaRPr lang="en-US" altLang="zh-TW" dirty="0"/>
          </a:p>
          <a:p>
            <a:pPr algn="ctr"/>
            <a:r>
              <a:rPr lang="en-US" altLang="zh-TW" dirty="0"/>
              <a:t>E-mail:r12922134@ntu.edu.tw</a:t>
            </a:r>
          </a:p>
          <a:p>
            <a:pPr algn="ctr"/>
            <a:r>
              <a:rPr lang="en-US" altLang="zh-TW" dirty="0"/>
              <a:t>Phone:0908013956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9565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66EB77-3DDD-9B01-9F3C-34E3F947D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Method-Rotation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4">
            <a:extLst>
              <a:ext uri="{FF2B5EF4-FFF2-40B4-BE49-F238E27FC236}">
                <a16:creationId xmlns:a16="http://schemas.microsoft.com/office/drawing/2014/main" id="{8D545B31-6E10-3064-1AB6-2F7D9DED0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866" y="2196572"/>
            <a:ext cx="7716327" cy="1133633"/>
          </a:xfr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EB002337-B1C9-991D-07E5-87A1C0699184}"/>
              </a:ext>
            </a:extLst>
          </p:cNvPr>
          <p:cNvSpPr txBox="1"/>
          <p:nvPr/>
        </p:nvSpPr>
        <p:spPr>
          <a:xfrm>
            <a:off x="1234109" y="4274234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(0 5), (5 9) two sets of vectors as reference vector references</a:t>
            </a:r>
          </a:p>
        </p:txBody>
      </p:sp>
    </p:spTree>
    <p:extLst>
      <p:ext uri="{BB962C8B-B14F-4D97-AF65-F5344CB8AC3E}">
        <p14:creationId xmlns:p14="http://schemas.microsoft.com/office/powerpoint/2010/main" val="98573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8BB3DE-4016-6C57-3034-0D5BBD0F2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Method-Rotation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FA2398-4CD8-1289-96C1-F771AB8B5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usese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 (0,9)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calculate the angle between it and (0,1,0) (rotation of the palm)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usese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vector (5,9) to calculate the angle between it and (1,0,0)(hand turn left/right)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310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117B0D-CC86-1D94-2C2F-776EE445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of rotation z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19EF87-8709-5FF7-01A5-57152989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z-coordinate given by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Mediapipe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front and back of each point relative to the wrist, but the value is small and difficult to use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3061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3BD180-27EA-FF99-C009-0CA5F0AE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DF86BF-450F-A0EC-EA6A-355E00685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hand puts vertical, the distance from the wrist to the finger (0,9) can be used to judge the rotation z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other methods are needed when hand puts horizontally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hand puts horizontal , the angle between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(0,5) and (0,17) this two vector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convert to rotation z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948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CD23F6-9AA9-5F9F-D583-BFDB0B13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work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55B921-F818-25DA-7479-2EB71F5FF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TOF to determine whether the hand is forward or backward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on unity instead of python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precious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Depth of each finger judgment</a:t>
            </a: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4">
            <a:extLst>
              <a:ext uri="{FF2B5EF4-FFF2-40B4-BE49-F238E27FC236}">
                <a16:creationId xmlns:a16="http://schemas.microsoft.com/office/drawing/2014/main" id="{66EC86AA-2268-8B01-208D-F0F4B9ABB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16" y="3717058"/>
            <a:ext cx="3056309" cy="232430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C223F0D-BFE3-0C54-477E-AEB6D3B07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182" y="3743498"/>
            <a:ext cx="3056309" cy="229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0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A434F3-D5E2-DAA4-21FD-C69EB5E03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E6CCEF-6C9C-1D45-8BA9-929DB5A43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Method: </a:t>
            </a:r>
            <a:r>
              <a:rPr lang="en-US" altLang="zh-TW" sz="2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Mediapipe</a:t>
            </a:r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TOF </a:t>
            </a:r>
          </a:p>
          <a:p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Step: Camera -&gt; </a:t>
            </a:r>
            <a:r>
              <a:rPr lang="en-US" altLang="zh-TW" sz="2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Mediapipe</a:t>
            </a:r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model + TOF information -&gt; Reconstruct hand in Unity </a:t>
            </a:r>
          </a:p>
          <a:p>
            <a:r>
              <a:rPr lang="en-US" altLang="zh-TW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Result: Finger curving is now functioning correctly, but rotation still needs to be fixed.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6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7F098C-5F5A-B846-EB2C-462BDE59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Smart Glasses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FC85A6-0F64-D6ED-4320-FA51F86D4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l"/>
              <a:tabLst>
                <a:tab pos="180975" algn="l"/>
              </a:tabLst>
            </a:pPr>
            <a:r>
              <a:rPr lang="zh-TW" altLang="en-US" sz="1800" dirty="0"/>
              <a:t> </a:t>
            </a:r>
            <a:r>
              <a:rPr lang="en-US" altLang="zh-TW" sz="1800" dirty="0"/>
              <a:t>Hardware</a:t>
            </a:r>
          </a:p>
          <a:p>
            <a:pPr marL="0" indent="0" algn="just">
              <a:buNone/>
              <a:tabLst>
                <a:tab pos="180975" algn="l"/>
              </a:tabLst>
            </a:pPr>
            <a:endParaRPr lang="en-US" altLang="zh-TW" sz="1800" dirty="0"/>
          </a:p>
          <a:p>
            <a:pPr algn="just">
              <a:buFont typeface="Wingdings" panose="05000000000000000000" pitchFamily="2" charset="2"/>
              <a:buChar char="l"/>
              <a:tabLst>
                <a:tab pos="180975" algn="l"/>
              </a:tabLst>
            </a:pPr>
            <a:r>
              <a:rPr lang="zh-TW" altLang="en-US" sz="1800" dirty="0"/>
              <a:t> </a:t>
            </a:r>
            <a:r>
              <a:rPr lang="en-US" altLang="zh-TW" sz="1800" dirty="0"/>
              <a:t>Virtual Reality (VR) and Augmented Reality (AR)</a:t>
            </a:r>
          </a:p>
          <a:p>
            <a:pPr algn="just">
              <a:lnSpc>
                <a:spcPct val="250000"/>
              </a:lnSpc>
              <a:buFont typeface="Wingdings" panose="05000000000000000000" pitchFamily="2" charset="2"/>
              <a:buChar char="l"/>
              <a:tabLst>
                <a:tab pos="180975" algn="l"/>
              </a:tabLst>
            </a:pPr>
            <a:r>
              <a:rPr lang="zh-TW" altLang="en-US" sz="1800" dirty="0"/>
              <a:t> </a:t>
            </a:r>
            <a:r>
              <a:rPr lang="en-US" altLang="zh-TW" sz="1800" dirty="0"/>
              <a:t>Interacting with Smart Glasses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82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487902-B2F3-6119-7A7C-A8E7F115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Reality (VR) and Augmented Reality (AR)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95E106-3730-0862-4C4D-5EFEEE076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Mixed Reality (MR) is a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“virtuality continuum”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AR is a subset of MR.</a:t>
            </a:r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B65E8F6-E896-D253-3C20-74A0D71AF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362" y="3257927"/>
            <a:ext cx="8059275" cy="1991003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C376F61-2AC7-A60E-93C8-4ADD8536FDCC}"/>
              </a:ext>
            </a:extLst>
          </p:cNvPr>
          <p:cNvSpPr txBox="1"/>
          <p:nvPr/>
        </p:nvSpPr>
        <p:spPr>
          <a:xfrm>
            <a:off x="7261387" y="5248930"/>
            <a:ext cx="273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(Milgram &amp; Kishino, 1994)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6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D36E0E-C0BE-84A2-4CFC-DB3928DD1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Method of Depth Estimation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66C43F-5652-98ED-5C0C-59F310C80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Time of Flight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Resolving 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the </a:t>
            </a:r>
            <a:r>
              <a:rPr lang="en-US" altLang="zh-TW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 and the object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point of the image.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a laser or a Light Emitting Diode (LED).</a:t>
            </a:r>
          </a:p>
          <a:p>
            <a:endParaRPr lang="zh-TW" altLang="en-US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AEB8C3B6-75C4-82F1-8615-6203A0E25332}"/>
              </a:ext>
            </a:extLst>
          </p:cNvPr>
          <p:cNvGrpSpPr/>
          <p:nvPr/>
        </p:nvGrpSpPr>
        <p:grpSpPr>
          <a:xfrm>
            <a:off x="2917998" y="3531619"/>
            <a:ext cx="5681754" cy="2739932"/>
            <a:chOff x="2795225" y="1921715"/>
            <a:chExt cx="5681754" cy="2739932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19C1B5B7-C6CC-01D1-8F23-6895DB3A9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5225" y="1921715"/>
              <a:ext cx="5681754" cy="2739932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D1DA4161-93AD-1837-AFF5-9DBD5F65F180}"/>
                </a:ext>
              </a:extLst>
            </p:cNvPr>
            <p:cNvSpPr/>
            <p:nvPr/>
          </p:nvSpPr>
          <p:spPr>
            <a:xfrm>
              <a:off x="4294094" y="3962400"/>
              <a:ext cx="1972235" cy="6006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750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92705E-E7DC-D697-1A50-70AA87391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Hardware Configuration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0CE0F618-C155-EF50-4557-E709B8BF1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glasses: Jorjin J7EF Plus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Smartphone: Sony Xperia 1 II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 (OS): Android 12</a:t>
            </a:r>
          </a:p>
          <a:p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A89F454-DF0F-02A4-7E46-DE95E1F61E78}"/>
                  </a:ext>
                </a:extLst>
              </p:cNvPr>
              <p:cNvSpPr/>
              <p:nvPr/>
            </p:nvSpPr>
            <p:spPr>
              <a:xfrm>
                <a:off x="5928127" y="1720840"/>
                <a:ext cx="4945316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Jorjin J7EF Plus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FoV: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29.6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∘</m:t>
                        </m:r>
                      </m:sup>
                    </m:sSup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(horizontal)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Display resolution: 1080p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Inter-Pupillary Distance (IPD): 65 mm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Sensors: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MP RGB camera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64 (=8 x 8) pixels ToF depth camera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IMU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Others: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Tethered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USB and DisplayPort protocols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Supports stereo display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6A89F454-DF0F-02A4-7E46-DE95E1F61E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127" y="1720840"/>
                <a:ext cx="4945316" cy="3416320"/>
              </a:xfrm>
              <a:prstGeom prst="rect">
                <a:avLst/>
              </a:prstGeom>
              <a:blipFill>
                <a:blip r:embed="rId2"/>
                <a:stretch>
                  <a:fillRect l="-985" t="-891" b="-17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圖片 5">
            <a:extLst>
              <a:ext uri="{FF2B5EF4-FFF2-40B4-BE49-F238E27FC236}">
                <a16:creationId xmlns:a16="http://schemas.microsoft.com/office/drawing/2014/main" id="{EC857FAA-C0A4-A78B-F29B-061819ECE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92" y="3224381"/>
            <a:ext cx="5752344" cy="281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2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0D909A-B0EC-D5F6-9FFF-8E4506A15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 Decision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8F9ED61-1100-CAD4-FB7B-76A9BB6804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STMicroelectronics VL53L5CX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Resolution: </a:t>
                </a:r>
                <a:r>
                  <a:rPr lang="en-US" altLang="zh-TW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x 8 (=64) pixels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Range: 2 cm to 400 cm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FoV: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∘</m:t>
                        </m:r>
                      </m:sup>
                    </m:sSup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(Horizontal and Vertical)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 rate: </a:t>
                </a:r>
                <a:r>
                  <a:rPr lang="en-US" altLang="zh-TW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 FPS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8 x 8 pixels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Pros of using ToF: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Eliminate background noise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Detect motions perpendicular to the image plane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58F9ED61-1100-CAD4-FB7B-76A9BB6804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7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>
            <a:extLst>
              <a:ext uri="{FF2B5EF4-FFF2-40B4-BE49-F238E27FC236}">
                <a16:creationId xmlns:a16="http://schemas.microsoft.com/office/drawing/2014/main" id="{1929547B-43FA-4EAC-6641-8E68C3AA4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090" y="1930400"/>
            <a:ext cx="40576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5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948EE4-DC01-D4F8-C752-4C66522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18A4489-43C9-D67B-8ACC-1C675AF34A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1169" y="2170708"/>
            <a:ext cx="9954468" cy="2637626"/>
          </a:xfrm>
        </p:spPr>
      </p:pic>
    </p:spTree>
    <p:extLst>
      <p:ext uri="{BB962C8B-B14F-4D97-AF65-F5344CB8AC3E}">
        <p14:creationId xmlns:p14="http://schemas.microsoft.com/office/powerpoint/2010/main" val="124129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531D4C-ED09-BD09-0D3F-AB77408F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164F4F8-6780-2A4B-77D8-C7922A0313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5106" y="2270094"/>
            <a:ext cx="7591481" cy="2724170"/>
          </a:xfrm>
        </p:spPr>
      </p:pic>
    </p:spTree>
    <p:extLst>
      <p:ext uri="{BB962C8B-B14F-4D97-AF65-F5344CB8AC3E}">
        <p14:creationId xmlns:p14="http://schemas.microsoft.com/office/powerpoint/2010/main" val="1242513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C6A9D-EC2D-7D41-E0D5-C6D25BCE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A3DC5E-525C-55EC-A6EA-D33966841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299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degree of curvature for each finger:</a:t>
            </a:r>
          </a:p>
          <a:p>
            <a:pPr marL="0" indent="0">
              <a:buNone/>
            </a:pPr>
            <a:endParaRPr lang="en-US" altLang="zh-TW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Thumb: Utilize landmarks 0-1 as one pair and 3-4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Index finger: Assess curvature using landmarks 0-6 as one pair and 7-8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Middle finger: Determine curvature based on landmarks 0-10 as one pair and 11-12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Ring finger: Evaluate curvature using landmarks 0-14 as one pair and 15-16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Pinky finger: Measure curvature by utilizing landmarks 0-18 as one pair and 19-20 as another pair.</a:t>
            </a:r>
          </a:p>
          <a:p>
            <a:pPr algn="l">
              <a:buFont typeface="+mj-lt"/>
              <a:buAutoNum type="arabicPeriod"/>
            </a:pPr>
            <a:r>
              <a:rPr lang="en-US" altLang="zh-TW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angle between two vectors.</a:t>
            </a:r>
          </a:p>
          <a:p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47122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795</Words>
  <Application>Microsoft Office PowerPoint</Application>
  <PresentationFormat>寬螢幕</PresentationFormat>
  <Paragraphs>83</Paragraphs>
  <Slides>15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-apple-system</vt:lpstr>
      <vt:lpstr>Helvetica Neue</vt:lpstr>
      <vt:lpstr>Arial</vt:lpstr>
      <vt:lpstr>Calibri</vt:lpstr>
      <vt:lpstr>Cambria Math</vt:lpstr>
      <vt:lpstr>Roboto</vt:lpstr>
      <vt:lpstr>Times New Roman</vt:lpstr>
      <vt:lpstr>Trebuchet MS</vt:lpstr>
      <vt:lpstr>Wingdings</vt:lpstr>
      <vt:lpstr>Wingdings 3</vt:lpstr>
      <vt:lpstr>多面向</vt:lpstr>
      <vt:lpstr>Hand gesture recognition</vt:lpstr>
      <vt:lpstr>The Concept of Smart Glasses</vt:lpstr>
      <vt:lpstr>Virtual Reality (VR) and Augmented Reality (AR)</vt:lpstr>
      <vt:lpstr>The Method of Depth Estimation</vt:lpstr>
      <vt:lpstr>Our Hardware Configuration</vt:lpstr>
      <vt:lpstr>Sensor Decision</vt:lpstr>
      <vt:lpstr>Overview</vt:lpstr>
      <vt:lpstr>Method </vt:lpstr>
      <vt:lpstr>Method</vt:lpstr>
      <vt:lpstr>Method-Rotation</vt:lpstr>
      <vt:lpstr>Method-Rotation</vt:lpstr>
      <vt:lpstr>Problem of rotation z</vt:lpstr>
      <vt:lpstr>solution</vt:lpstr>
      <vt:lpstr>Future work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Gesture Reconition</dc:title>
  <dc:creator>泓景 藍</dc:creator>
  <cp:lastModifiedBy>泓景 藍</cp:lastModifiedBy>
  <cp:revision>2</cp:revision>
  <dcterms:created xsi:type="dcterms:W3CDTF">2023-10-16T06:35:19Z</dcterms:created>
  <dcterms:modified xsi:type="dcterms:W3CDTF">2023-10-16T09:16:08Z</dcterms:modified>
</cp:coreProperties>
</file>